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81572" autoAdjust="0"/>
  </p:normalViewPr>
  <p:slideViewPr>
    <p:cSldViewPr snapToGrid="0">
      <p:cViewPr>
        <p:scale>
          <a:sx n="67" d="100"/>
          <a:sy n="67" d="100"/>
        </p:scale>
        <p:origin x="452"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84661B-F340-4F83-8D05-D4119660583F}" type="datetimeFigureOut">
              <a:rPr lang="en-US" smtClean="0"/>
              <a:t>4/21/2021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D368155-56D5-4CD1-AEEF-12F8586FB3BD}" type="slidenum">
              <a:rPr lang="en-US" smtClean="0"/>
              <a:t>‹#›</a:t>
            </a:fld>
            <a:endParaRPr lang="en-US"/>
          </a:p>
        </p:txBody>
      </p:sp>
    </p:spTree>
    <p:extLst>
      <p:ext uri="{BB962C8B-B14F-4D97-AF65-F5344CB8AC3E}">
        <p14:creationId xmlns:p14="http://schemas.microsoft.com/office/powerpoint/2010/main" val="37237377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a:t>
            </a:r>
            <a:r>
              <a:rPr lang="en-US" baseline="0" dirty="0" smtClean="0"/>
              <a:t> are various sources of cash for Target Corporation according to their statement of cash flows. These include operations, investment activities as well as financing activities. The sources of cash identified include proceeds from disposal of property and equipment as well as other investments. Investment activities are also a source of cash including addition of long-term debt as well as stock option exercises. The only source of income from financing activities includes funds from discontinued activities.  </a:t>
            </a:r>
            <a:endParaRPr lang="en-US" dirty="0"/>
          </a:p>
        </p:txBody>
      </p:sp>
      <p:sp>
        <p:nvSpPr>
          <p:cNvPr id="4" name="Slide Number Placeholder 3"/>
          <p:cNvSpPr>
            <a:spLocks noGrp="1"/>
          </p:cNvSpPr>
          <p:nvPr>
            <p:ph type="sldNum" sz="quarter" idx="10"/>
          </p:nvPr>
        </p:nvSpPr>
        <p:spPr/>
        <p:txBody>
          <a:bodyPr/>
          <a:lstStyle/>
          <a:p>
            <a:fld id="{9D368155-56D5-4CD1-AEEF-12F8586FB3BD}" type="slidenum">
              <a:rPr lang="en-US" smtClean="0"/>
              <a:t>2</a:t>
            </a:fld>
            <a:endParaRPr lang="en-US"/>
          </a:p>
        </p:txBody>
      </p:sp>
    </p:spTree>
    <p:extLst>
      <p:ext uri="{BB962C8B-B14F-4D97-AF65-F5344CB8AC3E}">
        <p14:creationId xmlns:p14="http://schemas.microsoft.com/office/powerpoint/2010/main" val="10523039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Target corporation uses its cash in operations and investment activities. The company does not have any financing</a:t>
            </a:r>
            <a:r>
              <a:rPr lang="en-US" baseline="0" dirty="0" smtClean="0"/>
              <a:t> activities. Uses of cash in operations include expenditures on property and equipment. Investment activities include reductions of long-term debt, dividends paid, repurchase of stock. </a:t>
            </a:r>
            <a:endParaRPr lang="en-US" dirty="0"/>
          </a:p>
        </p:txBody>
      </p:sp>
      <p:sp>
        <p:nvSpPr>
          <p:cNvPr id="4" name="Slide Number Placeholder 3"/>
          <p:cNvSpPr>
            <a:spLocks noGrp="1"/>
          </p:cNvSpPr>
          <p:nvPr>
            <p:ph type="sldNum" sz="quarter" idx="10"/>
          </p:nvPr>
        </p:nvSpPr>
        <p:spPr/>
        <p:txBody>
          <a:bodyPr/>
          <a:lstStyle/>
          <a:p>
            <a:fld id="{9D368155-56D5-4CD1-AEEF-12F8586FB3BD}" type="slidenum">
              <a:rPr lang="en-US" smtClean="0"/>
              <a:t>3</a:t>
            </a:fld>
            <a:endParaRPr lang="en-US"/>
          </a:p>
        </p:txBody>
      </p:sp>
    </p:spTree>
    <p:extLst>
      <p:ext uri="{BB962C8B-B14F-4D97-AF65-F5344CB8AC3E}">
        <p14:creationId xmlns:p14="http://schemas.microsoft.com/office/powerpoint/2010/main" val="8721891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3600" dirty="0" smtClean="0">
                <a:latin typeface="18thCentury" pitchFamily="2" charset="0"/>
              </a:rPr>
              <a:t>Cash Flow</a:t>
            </a:r>
          </a:p>
          <a:p>
            <a:pPr lvl="1"/>
            <a:r>
              <a:rPr lang="en-US" sz="3200" dirty="0" smtClean="0">
                <a:latin typeface="18thCentury" pitchFamily="2" charset="0"/>
              </a:rPr>
              <a:t>It is the cash generated by Target in a given period. </a:t>
            </a:r>
          </a:p>
          <a:p>
            <a:pPr lvl="1"/>
            <a:r>
              <a:rPr lang="en-US" sz="3200" dirty="0" smtClean="0">
                <a:latin typeface="18thCentury" pitchFamily="2" charset="0"/>
              </a:rPr>
              <a:t>It includes the difference between cash inflow and cash outflow during the given period. </a:t>
            </a:r>
          </a:p>
          <a:p>
            <a:r>
              <a:rPr lang="en-US" sz="3600" dirty="0" smtClean="0">
                <a:latin typeface="18thCentury" pitchFamily="2" charset="0"/>
              </a:rPr>
              <a:t>Net income</a:t>
            </a:r>
          </a:p>
          <a:p>
            <a:pPr lvl="1"/>
            <a:r>
              <a:rPr lang="en-US" sz="3200" dirty="0" smtClean="0">
                <a:latin typeface="18thCentury" pitchFamily="2" charset="0"/>
              </a:rPr>
              <a:t>Includes the earnings of the company in a given period. </a:t>
            </a:r>
          </a:p>
          <a:p>
            <a:pPr lvl="1"/>
            <a:r>
              <a:rPr lang="en-US" sz="3200" dirty="0" smtClean="0">
                <a:latin typeface="18thCentury" pitchFamily="2" charset="0"/>
              </a:rPr>
              <a:t>It includes the revenue received less the expenditures of the organization. </a:t>
            </a:r>
          </a:p>
          <a:p>
            <a:endParaRPr lang="en-US" dirty="0"/>
          </a:p>
        </p:txBody>
      </p:sp>
      <p:sp>
        <p:nvSpPr>
          <p:cNvPr id="4" name="Slide Number Placeholder 3"/>
          <p:cNvSpPr>
            <a:spLocks noGrp="1"/>
          </p:cNvSpPr>
          <p:nvPr>
            <p:ph type="sldNum" sz="quarter" idx="10"/>
          </p:nvPr>
        </p:nvSpPr>
        <p:spPr/>
        <p:txBody>
          <a:bodyPr/>
          <a:lstStyle/>
          <a:p>
            <a:fld id="{9D368155-56D5-4CD1-AEEF-12F8586FB3BD}" type="slidenum">
              <a:rPr lang="en-US" smtClean="0"/>
              <a:t>4</a:t>
            </a:fld>
            <a:endParaRPr lang="en-US"/>
          </a:p>
        </p:txBody>
      </p:sp>
    </p:spTree>
    <p:extLst>
      <p:ext uri="{BB962C8B-B14F-4D97-AF65-F5344CB8AC3E}">
        <p14:creationId xmlns:p14="http://schemas.microsoft.com/office/powerpoint/2010/main" val="35701623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4000" dirty="0" smtClean="0">
                <a:latin typeface="18thCentury" pitchFamily="2" charset="0"/>
              </a:rPr>
              <a:t>Highly solvency rate</a:t>
            </a:r>
          </a:p>
          <a:p>
            <a:pPr lvl="1"/>
            <a:r>
              <a:rPr lang="en-US" sz="3600" dirty="0" smtClean="0">
                <a:latin typeface="18thCentury" pitchFamily="2" charset="0"/>
              </a:rPr>
              <a:t>The firm has a high equity to asset ration</a:t>
            </a:r>
          </a:p>
          <a:p>
            <a:r>
              <a:rPr lang="en-US" sz="4000" dirty="0" smtClean="0">
                <a:latin typeface="18thCentury" pitchFamily="2" charset="0"/>
              </a:rPr>
              <a:t>Profitability of operations </a:t>
            </a:r>
          </a:p>
          <a:p>
            <a:pPr lvl="1"/>
            <a:r>
              <a:rPr lang="en-US" sz="3600" dirty="0" smtClean="0">
                <a:latin typeface="18thCentury" pitchFamily="2" charset="0"/>
              </a:rPr>
              <a:t>The firm has a high revenue generation from its operations</a:t>
            </a:r>
          </a:p>
          <a:p>
            <a:pPr lvl="1"/>
            <a:r>
              <a:rPr lang="en-US" sz="3600" dirty="0" smtClean="0">
                <a:latin typeface="18thCentury" pitchFamily="2" charset="0"/>
              </a:rPr>
              <a:t>The firm has minimized its operations expenses to maximize profit. </a:t>
            </a:r>
          </a:p>
          <a:p>
            <a:endParaRPr lang="en-US" dirty="0"/>
          </a:p>
        </p:txBody>
      </p:sp>
      <p:sp>
        <p:nvSpPr>
          <p:cNvPr id="4" name="Slide Number Placeholder 3"/>
          <p:cNvSpPr>
            <a:spLocks noGrp="1"/>
          </p:cNvSpPr>
          <p:nvPr>
            <p:ph type="sldNum" sz="quarter" idx="10"/>
          </p:nvPr>
        </p:nvSpPr>
        <p:spPr/>
        <p:txBody>
          <a:bodyPr/>
          <a:lstStyle/>
          <a:p>
            <a:fld id="{9D368155-56D5-4CD1-AEEF-12F8586FB3BD}" type="slidenum">
              <a:rPr lang="en-US" smtClean="0"/>
              <a:t>5</a:t>
            </a:fld>
            <a:endParaRPr lang="en-US"/>
          </a:p>
        </p:txBody>
      </p:sp>
    </p:spTree>
    <p:extLst>
      <p:ext uri="{BB962C8B-B14F-4D97-AF65-F5344CB8AC3E}">
        <p14:creationId xmlns:p14="http://schemas.microsoft.com/office/powerpoint/2010/main" val="3594548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latin typeface="18thCentury" pitchFamily="2" charset="0"/>
              </a:rPr>
              <a:t>High-level of long-term debt reduces the cash flow in the business</a:t>
            </a:r>
          </a:p>
          <a:p>
            <a:r>
              <a:rPr lang="en-US" sz="1200" dirty="0" smtClean="0">
                <a:latin typeface="18thCentury" pitchFamily="2" charset="0"/>
              </a:rPr>
              <a:t>The cash generated from investment activities is lower than organizational expenditure on investment</a:t>
            </a:r>
          </a:p>
          <a:p>
            <a:r>
              <a:rPr lang="en-US" sz="1200" dirty="0" smtClean="0">
                <a:latin typeface="18thCentury" pitchFamily="2" charset="0"/>
              </a:rPr>
              <a:t>The company has low financing activities which has reduced chances of revenue maximization.</a:t>
            </a:r>
          </a:p>
          <a:p>
            <a:endParaRPr lang="en-US" dirty="0"/>
          </a:p>
        </p:txBody>
      </p:sp>
      <p:sp>
        <p:nvSpPr>
          <p:cNvPr id="4" name="Slide Number Placeholder 3"/>
          <p:cNvSpPr>
            <a:spLocks noGrp="1"/>
          </p:cNvSpPr>
          <p:nvPr>
            <p:ph type="sldNum" sz="quarter" idx="10"/>
          </p:nvPr>
        </p:nvSpPr>
        <p:spPr/>
        <p:txBody>
          <a:bodyPr/>
          <a:lstStyle/>
          <a:p>
            <a:fld id="{9D368155-56D5-4CD1-AEEF-12F8586FB3BD}" type="slidenum">
              <a:rPr lang="en-US" smtClean="0"/>
              <a:t>6</a:t>
            </a:fld>
            <a:endParaRPr lang="en-US"/>
          </a:p>
        </p:txBody>
      </p:sp>
    </p:spTree>
    <p:extLst>
      <p:ext uri="{BB962C8B-B14F-4D97-AF65-F5344CB8AC3E}">
        <p14:creationId xmlns:p14="http://schemas.microsoft.com/office/powerpoint/2010/main" val="13854003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6A2B3A1-C076-4FB7-BC8F-CB19CBCF4A7B}" type="datetimeFigureOut">
              <a:rPr lang="en-US" smtClean="0"/>
              <a:t>4/21/2021</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80A43CA2-0D12-4DE9-8AD0-413014EC1C62}" type="slidenum">
              <a:rPr lang="en-US" smtClean="0"/>
              <a:t>‹#›</a:t>
            </a:fld>
            <a:endParaRPr lang="en-US"/>
          </a:p>
        </p:txBody>
      </p:sp>
    </p:spTree>
    <p:extLst>
      <p:ext uri="{BB962C8B-B14F-4D97-AF65-F5344CB8AC3E}">
        <p14:creationId xmlns:p14="http://schemas.microsoft.com/office/powerpoint/2010/main" val="37535558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6A2B3A1-C076-4FB7-BC8F-CB19CBCF4A7B}" type="datetimeFigureOut">
              <a:rPr lang="en-US" smtClean="0"/>
              <a:t>4/21/2021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0A43CA2-0D12-4DE9-8AD0-413014EC1C62}" type="slidenum">
              <a:rPr lang="en-US" smtClean="0"/>
              <a:t>‹#›</a:t>
            </a:fld>
            <a:endParaRPr lang="en-US"/>
          </a:p>
        </p:txBody>
      </p:sp>
    </p:spTree>
    <p:extLst>
      <p:ext uri="{BB962C8B-B14F-4D97-AF65-F5344CB8AC3E}">
        <p14:creationId xmlns:p14="http://schemas.microsoft.com/office/powerpoint/2010/main" val="2674620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6A2B3A1-C076-4FB7-BC8F-CB19CBCF4A7B}" type="datetimeFigureOut">
              <a:rPr lang="en-US" smtClean="0"/>
              <a:t>4/21/2021</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0A43CA2-0D12-4DE9-8AD0-413014EC1C62}"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129352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46A2B3A1-C076-4FB7-BC8F-CB19CBCF4A7B}" type="datetimeFigureOut">
              <a:rPr lang="en-US" smtClean="0"/>
              <a:t>4/21/2021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0A43CA2-0D12-4DE9-8AD0-413014EC1C62}" type="slidenum">
              <a:rPr lang="en-US" smtClean="0"/>
              <a:t>‹#›</a:t>
            </a:fld>
            <a:endParaRPr lang="en-US"/>
          </a:p>
        </p:txBody>
      </p:sp>
    </p:spTree>
    <p:extLst>
      <p:ext uri="{BB962C8B-B14F-4D97-AF65-F5344CB8AC3E}">
        <p14:creationId xmlns:p14="http://schemas.microsoft.com/office/powerpoint/2010/main" val="9366386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46A2B3A1-C076-4FB7-BC8F-CB19CBCF4A7B}" type="datetimeFigureOut">
              <a:rPr lang="en-US" smtClean="0"/>
              <a:t>4/21/2021</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0A43CA2-0D12-4DE9-8AD0-413014EC1C62}"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16658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46A2B3A1-C076-4FB7-BC8F-CB19CBCF4A7B}" type="datetimeFigureOut">
              <a:rPr lang="en-US" smtClean="0"/>
              <a:t>4/21/2021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0A43CA2-0D12-4DE9-8AD0-413014EC1C62}" type="slidenum">
              <a:rPr lang="en-US" smtClean="0"/>
              <a:t>‹#›</a:t>
            </a:fld>
            <a:endParaRPr lang="en-US"/>
          </a:p>
        </p:txBody>
      </p:sp>
    </p:spTree>
    <p:extLst>
      <p:ext uri="{BB962C8B-B14F-4D97-AF65-F5344CB8AC3E}">
        <p14:creationId xmlns:p14="http://schemas.microsoft.com/office/powerpoint/2010/main" val="3079794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6A2B3A1-C076-4FB7-BC8F-CB19CBCF4A7B}" type="datetimeFigureOut">
              <a:rPr lang="en-US" smtClean="0"/>
              <a:t>4/21/2021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0A43CA2-0D12-4DE9-8AD0-413014EC1C62}" type="slidenum">
              <a:rPr lang="en-US" smtClean="0"/>
              <a:t>‹#›</a:t>
            </a:fld>
            <a:endParaRPr lang="en-US"/>
          </a:p>
        </p:txBody>
      </p:sp>
    </p:spTree>
    <p:extLst>
      <p:ext uri="{BB962C8B-B14F-4D97-AF65-F5344CB8AC3E}">
        <p14:creationId xmlns:p14="http://schemas.microsoft.com/office/powerpoint/2010/main" val="27510582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6A2B3A1-C076-4FB7-BC8F-CB19CBCF4A7B}" type="datetimeFigureOut">
              <a:rPr lang="en-US" smtClean="0"/>
              <a:t>4/21/2021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0A43CA2-0D12-4DE9-8AD0-413014EC1C62}" type="slidenum">
              <a:rPr lang="en-US" smtClean="0"/>
              <a:t>‹#›</a:t>
            </a:fld>
            <a:endParaRPr lang="en-US"/>
          </a:p>
        </p:txBody>
      </p:sp>
    </p:spTree>
    <p:extLst>
      <p:ext uri="{BB962C8B-B14F-4D97-AF65-F5344CB8AC3E}">
        <p14:creationId xmlns:p14="http://schemas.microsoft.com/office/powerpoint/2010/main" val="32293992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6A2B3A1-C076-4FB7-BC8F-CB19CBCF4A7B}" type="datetimeFigureOut">
              <a:rPr lang="en-US" smtClean="0"/>
              <a:t>4/21/2021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0A43CA2-0D12-4DE9-8AD0-413014EC1C62}" type="slidenum">
              <a:rPr lang="en-US" smtClean="0"/>
              <a:t>‹#›</a:t>
            </a:fld>
            <a:endParaRPr lang="en-US"/>
          </a:p>
        </p:txBody>
      </p:sp>
    </p:spTree>
    <p:extLst>
      <p:ext uri="{BB962C8B-B14F-4D97-AF65-F5344CB8AC3E}">
        <p14:creationId xmlns:p14="http://schemas.microsoft.com/office/powerpoint/2010/main" val="2189036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6A2B3A1-C076-4FB7-BC8F-CB19CBCF4A7B}" type="datetimeFigureOut">
              <a:rPr lang="en-US" smtClean="0"/>
              <a:t>4/21/2021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0A43CA2-0D12-4DE9-8AD0-413014EC1C62}" type="slidenum">
              <a:rPr lang="en-US" smtClean="0"/>
              <a:t>‹#›</a:t>
            </a:fld>
            <a:endParaRPr lang="en-US"/>
          </a:p>
        </p:txBody>
      </p:sp>
    </p:spTree>
    <p:extLst>
      <p:ext uri="{BB962C8B-B14F-4D97-AF65-F5344CB8AC3E}">
        <p14:creationId xmlns:p14="http://schemas.microsoft.com/office/powerpoint/2010/main" val="2586789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6A2B3A1-C076-4FB7-BC8F-CB19CBCF4A7B}" type="datetimeFigureOut">
              <a:rPr lang="en-US" smtClean="0"/>
              <a:t>4/21/2021</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80A43CA2-0D12-4DE9-8AD0-413014EC1C62}" type="slidenum">
              <a:rPr lang="en-US" smtClean="0"/>
              <a:t>‹#›</a:t>
            </a:fld>
            <a:endParaRPr lang="en-US"/>
          </a:p>
        </p:txBody>
      </p:sp>
    </p:spTree>
    <p:extLst>
      <p:ext uri="{BB962C8B-B14F-4D97-AF65-F5344CB8AC3E}">
        <p14:creationId xmlns:p14="http://schemas.microsoft.com/office/powerpoint/2010/main" val="37513542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6A2B3A1-C076-4FB7-BC8F-CB19CBCF4A7B}" type="datetimeFigureOut">
              <a:rPr lang="en-US" smtClean="0"/>
              <a:t>4/21/2021</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80A43CA2-0D12-4DE9-8AD0-413014EC1C62}" type="slidenum">
              <a:rPr lang="en-US" smtClean="0"/>
              <a:t>‹#›</a:t>
            </a:fld>
            <a:endParaRPr lang="en-US"/>
          </a:p>
        </p:txBody>
      </p:sp>
    </p:spTree>
    <p:extLst>
      <p:ext uri="{BB962C8B-B14F-4D97-AF65-F5344CB8AC3E}">
        <p14:creationId xmlns:p14="http://schemas.microsoft.com/office/powerpoint/2010/main" val="9672905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6A2B3A1-C076-4FB7-BC8F-CB19CBCF4A7B}" type="datetimeFigureOut">
              <a:rPr lang="en-US" smtClean="0"/>
              <a:t>4/21/2021</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0A43CA2-0D12-4DE9-8AD0-413014EC1C62}" type="slidenum">
              <a:rPr lang="en-US" smtClean="0"/>
              <a:t>‹#›</a:t>
            </a:fld>
            <a:endParaRPr lang="en-US"/>
          </a:p>
        </p:txBody>
      </p:sp>
    </p:spTree>
    <p:extLst>
      <p:ext uri="{BB962C8B-B14F-4D97-AF65-F5344CB8AC3E}">
        <p14:creationId xmlns:p14="http://schemas.microsoft.com/office/powerpoint/2010/main" val="18365088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A2B3A1-C076-4FB7-BC8F-CB19CBCF4A7B}" type="datetimeFigureOut">
              <a:rPr lang="en-US" smtClean="0"/>
              <a:t>4/21/2021</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0A43CA2-0D12-4DE9-8AD0-413014EC1C62}" type="slidenum">
              <a:rPr lang="en-US" smtClean="0"/>
              <a:t>‹#›</a:t>
            </a:fld>
            <a:endParaRPr lang="en-US"/>
          </a:p>
        </p:txBody>
      </p:sp>
    </p:spTree>
    <p:extLst>
      <p:ext uri="{BB962C8B-B14F-4D97-AF65-F5344CB8AC3E}">
        <p14:creationId xmlns:p14="http://schemas.microsoft.com/office/powerpoint/2010/main" val="30193817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6A2B3A1-C076-4FB7-BC8F-CB19CBCF4A7B}" type="datetimeFigureOut">
              <a:rPr lang="en-US" smtClean="0"/>
              <a:t>4/21/2021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0A43CA2-0D12-4DE9-8AD0-413014EC1C62}" type="slidenum">
              <a:rPr lang="en-US" smtClean="0"/>
              <a:t>‹#›</a:t>
            </a:fld>
            <a:endParaRPr lang="en-US"/>
          </a:p>
        </p:txBody>
      </p:sp>
    </p:spTree>
    <p:extLst>
      <p:ext uri="{BB962C8B-B14F-4D97-AF65-F5344CB8AC3E}">
        <p14:creationId xmlns:p14="http://schemas.microsoft.com/office/powerpoint/2010/main" val="11045408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6A2B3A1-C076-4FB7-BC8F-CB19CBCF4A7B}" type="datetimeFigureOut">
              <a:rPr lang="en-US" smtClean="0"/>
              <a:t>4/21/2021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0A43CA2-0D12-4DE9-8AD0-413014EC1C62}" type="slidenum">
              <a:rPr lang="en-US" smtClean="0"/>
              <a:t>‹#›</a:t>
            </a:fld>
            <a:endParaRPr lang="en-US"/>
          </a:p>
        </p:txBody>
      </p:sp>
    </p:spTree>
    <p:extLst>
      <p:ext uri="{BB962C8B-B14F-4D97-AF65-F5344CB8AC3E}">
        <p14:creationId xmlns:p14="http://schemas.microsoft.com/office/powerpoint/2010/main" val="1380068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6A2B3A1-C076-4FB7-BC8F-CB19CBCF4A7B}" type="datetimeFigureOut">
              <a:rPr lang="en-US" smtClean="0"/>
              <a:t>4/21/2021</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80A43CA2-0D12-4DE9-8AD0-413014EC1C62}" type="slidenum">
              <a:rPr lang="en-US" smtClean="0"/>
              <a:t>‹#›</a:t>
            </a:fld>
            <a:endParaRPr lang="en-US"/>
          </a:p>
        </p:txBody>
      </p:sp>
    </p:spTree>
    <p:extLst>
      <p:ext uri="{BB962C8B-B14F-4D97-AF65-F5344CB8AC3E}">
        <p14:creationId xmlns:p14="http://schemas.microsoft.com/office/powerpoint/2010/main" val="21843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5400" dirty="0" smtClean="0">
                <a:latin typeface="18thCentury" pitchFamily="2" charset="0"/>
              </a:rPr>
              <a:t>Target Corporation</a:t>
            </a:r>
            <a:endParaRPr lang="en-US" sz="5400" dirty="0">
              <a:latin typeface="18thCentury" pitchFamily="2" charset="0"/>
            </a:endParaRPr>
          </a:p>
        </p:txBody>
      </p:sp>
      <p:sp>
        <p:nvSpPr>
          <p:cNvPr id="5" name="Content Placeholder 4"/>
          <p:cNvSpPr>
            <a:spLocks noGrp="1"/>
          </p:cNvSpPr>
          <p:nvPr>
            <p:ph idx="1"/>
          </p:nvPr>
        </p:nvSpPr>
        <p:spPr/>
        <p:txBody>
          <a:bodyPr/>
          <a:lstStyle/>
          <a:p>
            <a:pPr algn="ctr"/>
            <a:endParaRPr lang="en-US" dirty="0" smtClean="0"/>
          </a:p>
          <a:p>
            <a:pPr algn="ctr"/>
            <a:endParaRPr lang="en-US" dirty="0"/>
          </a:p>
          <a:p>
            <a:pPr marL="0" indent="0" algn="ctr">
              <a:buNone/>
            </a:pPr>
            <a:r>
              <a:rPr lang="en-US" sz="2800" dirty="0" smtClean="0">
                <a:latin typeface="18thCentury" pitchFamily="2" charset="0"/>
              </a:rPr>
              <a:t>Name</a:t>
            </a:r>
          </a:p>
          <a:p>
            <a:pPr marL="0" indent="0" algn="ctr">
              <a:buNone/>
            </a:pPr>
            <a:r>
              <a:rPr lang="en-US" sz="2800" dirty="0" smtClean="0">
                <a:latin typeface="18thCentury" pitchFamily="2" charset="0"/>
              </a:rPr>
              <a:t>Institution </a:t>
            </a:r>
          </a:p>
          <a:p>
            <a:pPr marL="0" indent="0" algn="ctr">
              <a:buNone/>
            </a:pPr>
            <a:r>
              <a:rPr lang="en-US" sz="2800" dirty="0" smtClean="0">
                <a:latin typeface="18thCentury" pitchFamily="2" charset="0"/>
              </a:rPr>
              <a:t>Course </a:t>
            </a:r>
          </a:p>
          <a:p>
            <a:pPr marL="0" indent="0" algn="ctr">
              <a:buNone/>
            </a:pPr>
            <a:r>
              <a:rPr lang="en-US" sz="2800" dirty="0" smtClean="0">
                <a:latin typeface="18thCentury" pitchFamily="2" charset="0"/>
              </a:rPr>
              <a:t>Instructor </a:t>
            </a:r>
          </a:p>
          <a:p>
            <a:pPr marL="0" indent="0" algn="ctr">
              <a:buNone/>
            </a:pPr>
            <a:r>
              <a:rPr lang="en-US" sz="2800" dirty="0" smtClean="0">
                <a:latin typeface="18thCentury" pitchFamily="2" charset="0"/>
              </a:rPr>
              <a:t>Date </a:t>
            </a:r>
          </a:p>
        </p:txBody>
      </p:sp>
    </p:spTree>
    <p:extLst>
      <p:ext uri="{BB962C8B-B14F-4D97-AF65-F5344CB8AC3E}">
        <p14:creationId xmlns:p14="http://schemas.microsoft.com/office/powerpoint/2010/main" val="13865037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000" dirty="0" smtClean="0">
                <a:latin typeface="18thCentury" pitchFamily="2" charset="0"/>
              </a:rPr>
              <a:t>Sources of cash </a:t>
            </a:r>
            <a:endParaRPr lang="en-US" sz="6000" dirty="0">
              <a:latin typeface="18thCentury" pitchFamily="2" charset="0"/>
            </a:endParaRPr>
          </a:p>
        </p:txBody>
      </p:sp>
      <p:sp>
        <p:nvSpPr>
          <p:cNvPr id="3" name="Content Placeholder 2"/>
          <p:cNvSpPr>
            <a:spLocks noGrp="1"/>
          </p:cNvSpPr>
          <p:nvPr>
            <p:ph idx="1"/>
          </p:nvPr>
        </p:nvSpPr>
        <p:spPr>
          <a:xfrm>
            <a:off x="1880558" y="1500995"/>
            <a:ext cx="9624054" cy="4502989"/>
          </a:xfrm>
        </p:spPr>
        <p:txBody>
          <a:bodyPr>
            <a:noAutofit/>
          </a:bodyPr>
          <a:lstStyle/>
          <a:p>
            <a:r>
              <a:rPr lang="en-US" sz="3200" dirty="0" smtClean="0">
                <a:latin typeface="18thCentury" pitchFamily="2" charset="0"/>
              </a:rPr>
              <a:t>Operations </a:t>
            </a:r>
          </a:p>
          <a:p>
            <a:pPr lvl="1"/>
            <a:r>
              <a:rPr lang="en-US" sz="2800" dirty="0">
                <a:latin typeface="18thCentury" pitchFamily="2" charset="0"/>
              </a:rPr>
              <a:t>Proceeds from disposal of property and </a:t>
            </a:r>
            <a:r>
              <a:rPr lang="en-US" sz="2800" dirty="0" smtClean="0">
                <a:latin typeface="18thCentury" pitchFamily="2" charset="0"/>
              </a:rPr>
              <a:t>equipment</a:t>
            </a:r>
          </a:p>
          <a:p>
            <a:pPr lvl="1"/>
            <a:r>
              <a:rPr lang="en-US" sz="2800" dirty="0" smtClean="0">
                <a:latin typeface="18thCentury" pitchFamily="2" charset="0"/>
              </a:rPr>
              <a:t>Other investments </a:t>
            </a:r>
          </a:p>
          <a:p>
            <a:r>
              <a:rPr lang="en-US" sz="3200" dirty="0" smtClean="0">
                <a:latin typeface="18thCentury" pitchFamily="2" charset="0"/>
              </a:rPr>
              <a:t>Investment activities </a:t>
            </a:r>
          </a:p>
          <a:p>
            <a:pPr lvl="1"/>
            <a:r>
              <a:rPr lang="en-US" sz="2800" dirty="0" smtClean="0">
                <a:latin typeface="18thCentury" pitchFamily="2" charset="0"/>
              </a:rPr>
              <a:t>Additions to long-term debt</a:t>
            </a:r>
          </a:p>
          <a:p>
            <a:pPr lvl="1"/>
            <a:r>
              <a:rPr lang="en-US" sz="2800" dirty="0" smtClean="0">
                <a:latin typeface="18thCentury" pitchFamily="2" charset="0"/>
              </a:rPr>
              <a:t>Stock option exercises </a:t>
            </a:r>
          </a:p>
          <a:p>
            <a:r>
              <a:rPr lang="en-US" sz="3200" dirty="0" smtClean="0">
                <a:latin typeface="18thCentury" pitchFamily="2" charset="0"/>
              </a:rPr>
              <a:t>Financing activities </a:t>
            </a:r>
          </a:p>
          <a:p>
            <a:pPr lvl="1"/>
            <a:r>
              <a:rPr lang="en-US" sz="2800" dirty="0" smtClean="0">
                <a:latin typeface="18thCentury" pitchFamily="2" charset="0"/>
              </a:rPr>
              <a:t>Discontinued operations </a:t>
            </a:r>
          </a:p>
        </p:txBody>
      </p:sp>
    </p:spTree>
    <p:extLst>
      <p:ext uri="{BB962C8B-B14F-4D97-AF65-F5344CB8AC3E}">
        <p14:creationId xmlns:p14="http://schemas.microsoft.com/office/powerpoint/2010/main" val="15364922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7200" dirty="0" smtClean="0">
                <a:latin typeface="18thCentury" pitchFamily="2" charset="0"/>
              </a:rPr>
              <a:t>Uses of Cash </a:t>
            </a:r>
            <a:endParaRPr lang="en-US" sz="7200" dirty="0">
              <a:latin typeface="18thCentury" pitchFamily="2" charset="0"/>
            </a:endParaRPr>
          </a:p>
        </p:txBody>
      </p:sp>
      <p:sp>
        <p:nvSpPr>
          <p:cNvPr id="3" name="Content Placeholder 2"/>
          <p:cNvSpPr>
            <a:spLocks noGrp="1"/>
          </p:cNvSpPr>
          <p:nvPr>
            <p:ph idx="1"/>
          </p:nvPr>
        </p:nvSpPr>
        <p:spPr>
          <a:xfrm>
            <a:off x="2589212" y="1905000"/>
            <a:ext cx="8915400" cy="4006222"/>
          </a:xfrm>
        </p:spPr>
        <p:txBody>
          <a:bodyPr>
            <a:noAutofit/>
          </a:bodyPr>
          <a:lstStyle/>
          <a:p>
            <a:r>
              <a:rPr lang="en-US" sz="3200" dirty="0" smtClean="0">
                <a:latin typeface="18thCentury" pitchFamily="2" charset="0"/>
              </a:rPr>
              <a:t>Operations </a:t>
            </a:r>
          </a:p>
          <a:p>
            <a:pPr lvl="1"/>
            <a:r>
              <a:rPr lang="en-US" sz="2800" dirty="0" smtClean="0">
                <a:latin typeface="18thCentury" pitchFamily="2" charset="0"/>
              </a:rPr>
              <a:t>Expenditures for property and equipment</a:t>
            </a:r>
          </a:p>
          <a:p>
            <a:r>
              <a:rPr lang="en-US" sz="3200" dirty="0" smtClean="0">
                <a:latin typeface="18thCentury" pitchFamily="2" charset="0"/>
              </a:rPr>
              <a:t>Investment activities </a:t>
            </a:r>
          </a:p>
          <a:p>
            <a:pPr lvl="1"/>
            <a:r>
              <a:rPr lang="en-US" sz="2800" dirty="0" smtClean="0">
                <a:latin typeface="18thCentury" pitchFamily="2" charset="0"/>
              </a:rPr>
              <a:t>Reductions of long-term debt</a:t>
            </a:r>
          </a:p>
          <a:p>
            <a:pPr lvl="1"/>
            <a:r>
              <a:rPr lang="en-US" sz="2800" dirty="0" smtClean="0">
                <a:latin typeface="18thCentury" pitchFamily="2" charset="0"/>
              </a:rPr>
              <a:t>Dividends paid</a:t>
            </a:r>
          </a:p>
          <a:p>
            <a:pPr lvl="1"/>
            <a:r>
              <a:rPr lang="en-US" sz="2800" dirty="0" smtClean="0">
                <a:latin typeface="18thCentury" pitchFamily="2" charset="0"/>
              </a:rPr>
              <a:t>Repurchase of stock</a:t>
            </a:r>
            <a:endParaRPr lang="en-US" sz="2800" dirty="0">
              <a:latin typeface="18thCentury" pitchFamily="2" charset="0"/>
            </a:endParaRPr>
          </a:p>
          <a:p>
            <a:r>
              <a:rPr lang="en-US" sz="3200" dirty="0" smtClean="0">
                <a:latin typeface="18thCentury" pitchFamily="2" charset="0"/>
              </a:rPr>
              <a:t>No financing activities </a:t>
            </a:r>
            <a:endParaRPr lang="en-US" sz="3200" dirty="0">
              <a:latin typeface="18thCentury" pitchFamily="2" charset="0"/>
            </a:endParaRPr>
          </a:p>
        </p:txBody>
      </p:sp>
    </p:spTree>
    <p:extLst>
      <p:ext uri="{BB962C8B-B14F-4D97-AF65-F5344CB8AC3E}">
        <p14:creationId xmlns:p14="http://schemas.microsoft.com/office/powerpoint/2010/main" val="10402630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dirty="0" smtClean="0">
                <a:latin typeface="18thCentury" pitchFamily="2" charset="0"/>
              </a:rPr>
              <a:t>Net income vs. Cash-Flow</a:t>
            </a:r>
            <a:endParaRPr lang="en-US" sz="5400" dirty="0">
              <a:latin typeface="18thCentury" pitchFamily="2" charset="0"/>
            </a:endParaRPr>
          </a:p>
        </p:txBody>
      </p:sp>
      <p:sp>
        <p:nvSpPr>
          <p:cNvPr id="3" name="Content Placeholder 2"/>
          <p:cNvSpPr>
            <a:spLocks noGrp="1"/>
          </p:cNvSpPr>
          <p:nvPr>
            <p:ph idx="1"/>
          </p:nvPr>
        </p:nvSpPr>
        <p:spPr>
          <a:xfrm>
            <a:off x="1587260" y="1639019"/>
            <a:ext cx="9917352" cy="4272203"/>
          </a:xfrm>
        </p:spPr>
        <p:txBody>
          <a:bodyPr>
            <a:noAutofit/>
          </a:bodyPr>
          <a:lstStyle/>
          <a:p>
            <a:r>
              <a:rPr lang="en-US" sz="3600" dirty="0" smtClean="0">
                <a:latin typeface="18thCentury" pitchFamily="2" charset="0"/>
              </a:rPr>
              <a:t>Cash Flow</a:t>
            </a:r>
          </a:p>
          <a:p>
            <a:pPr lvl="1"/>
            <a:r>
              <a:rPr lang="en-US" sz="3200" dirty="0" smtClean="0">
                <a:latin typeface="18thCentury" pitchFamily="2" charset="0"/>
              </a:rPr>
              <a:t>It is the cash generated by Target in a given period. </a:t>
            </a:r>
          </a:p>
          <a:p>
            <a:pPr lvl="1"/>
            <a:r>
              <a:rPr lang="en-US" sz="3200" dirty="0" smtClean="0">
                <a:latin typeface="18thCentury" pitchFamily="2" charset="0"/>
              </a:rPr>
              <a:t>It includes the difference between cash inflow and cash outflow during the given period. </a:t>
            </a:r>
          </a:p>
          <a:p>
            <a:r>
              <a:rPr lang="en-US" sz="3600" dirty="0" smtClean="0">
                <a:latin typeface="18thCentury" pitchFamily="2" charset="0"/>
              </a:rPr>
              <a:t>Net income</a:t>
            </a:r>
          </a:p>
          <a:p>
            <a:pPr lvl="1"/>
            <a:r>
              <a:rPr lang="en-US" sz="3200" dirty="0" smtClean="0">
                <a:latin typeface="18thCentury" pitchFamily="2" charset="0"/>
              </a:rPr>
              <a:t>Includes the earnings of the company in a given period. </a:t>
            </a:r>
          </a:p>
          <a:p>
            <a:pPr lvl="1"/>
            <a:r>
              <a:rPr lang="en-US" sz="3200" dirty="0" smtClean="0">
                <a:latin typeface="18thCentury" pitchFamily="2" charset="0"/>
              </a:rPr>
              <a:t>It includes the revenue received less the expenditures of the organization. </a:t>
            </a:r>
            <a:endParaRPr lang="en-US" sz="3200" dirty="0">
              <a:latin typeface="18thCentury" pitchFamily="2" charset="0"/>
            </a:endParaRPr>
          </a:p>
        </p:txBody>
      </p:sp>
    </p:spTree>
    <p:extLst>
      <p:ext uri="{BB962C8B-B14F-4D97-AF65-F5344CB8AC3E}">
        <p14:creationId xmlns:p14="http://schemas.microsoft.com/office/powerpoint/2010/main" val="4999823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dirty="0" smtClean="0">
                <a:latin typeface="18thCentury" pitchFamily="2" charset="0"/>
              </a:rPr>
              <a:t>Financial strengths </a:t>
            </a:r>
            <a:endParaRPr lang="en-US" sz="5400" dirty="0">
              <a:latin typeface="18thCentury" pitchFamily="2" charset="0"/>
            </a:endParaRPr>
          </a:p>
        </p:txBody>
      </p:sp>
      <p:sp>
        <p:nvSpPr>
          <p:cNvPr id="3" name="Content Placeholder 2"/>
          <p:cNvSpPr>
            <a:spLocks noGrp="1"/>
          </p:cNvSpPr>
          <p:nvPr>
            <p:ph idx="1"/>
          </p:nvPr>
        </p:nvSpPr>
        <p:spPr>
          <a:xfrm>
            <a:off x="2589212" y="1518249"/>
            <a:ext cx="8915400" cy="4392973"/>
          </a:xfrm>
        </p:spPr>
        <p:txBody>
          <a:bodyPr>
            <a:noAutofit/>
          </a:bodyPr>
          <a:lstStyle/>
          <a:p>
            <a:r>
              <a:rPr lang="en-US" sz="4000" dirty="0" smtClean="0">
                <a:latin typeface="18thCentury" pitchFamily="2" charset="0"/>
              </a:rPr>
              <a:t>Highly solvency rate</a:t>
            </a:r>
          </a:p>
          <a:p>
            <a:pPr lvl="1"/>
            <a:r>
              <a:rPr lang="en-US" sz="3600" dirty="0" smtClean="0">
                <a:latin typeface="18thCentury" pitchFamily="2" charset="0"/>
              </a:rPr>
              <a:t>The firm has a high equity to asset ration</a:t>
            </a:r>
          </a:p>
          <a:p>
            <a:r>
              <a:rPr lang="en-US" sz="4000" dirty="0" smtClean="0">
                <a:latin typeface="18thCentury" pitchFamily="2" charset="0"/>
              </a:rPr>
              <a:t>Profitability of operations </a:t>
            </a:r>
          </a:p>
          <a:p>
            <a:pPr lvl="1"/>
            <a:r>
              <a:rPr lang="en-US" sz="3600" dirty="0" smtClean="0">
                <a:latin typeface="18thCentury" pitchFamily="2" charset="0"/>
              </a:rPr>
              <a:t>The firm has a high revenue generation from its operations</a:t>
            </a:r>
          </a:p>
          <a:p>
            <a:pPr lvl="1"/>
            <a:r>
              <a:rPr lang="en-US" sz="3600" dirty="0" smtClean="0">
                <a:latin typeface="18thCentury" pitchFamily="2" charset="0"/>
              </a:rPr>
              <a:t>The firm has minimized its operations expenses to maximize profit. </a:t>
            </a:r>
          </a:p>
        </p:txBody>
      </p:sp>
    </p:spTree>
    <p:extLst>
      <p:ext uri="{BB962C8B-B14F-4D97-AF65-F5344CB8AC3E}">
        <p14:creationId xmlns:p14="http://schemas.microsoft.com/office/powerpoint/2010/main" val="22151281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7200" dirty="0" smtClean="0">
                <a:latin typeface="18thCentury" pitchFamily="2" charset="0"/>
              </a:rPr>
              <a:t>Financial</a:t>
            </a:r>
            <a:r>
              <a:rPr lang="en-US" sz="4800" dirty="0" smtClean="0">
                <a:latin typeface="18thCentury" pitchFamily="2" charset="0"/>
              </a:rPr>
              <a:t> </a:t>
            </a:r>
            <a:r>
              <a:rPr lang="en-US" sz="6600" dirty="0" smtClean="0">
                <a:latin typeface="18thCentury" pitchFamily="2" charset="0"/>
              </a:rPr>
              <a:t>Weaknesses</a:t>
            </a:r>
            <a:r>
              <a:rPr lang="en-US" sz="4800" dirty="0" smtClean="0">
                <a:latin typeface="18thCentury" pitchFamily="2" charset="0"/>
              </a:rPr>
              <a:t> </a:t>
            </a:r>
            <a:endParaRPr lang="en-US" sz="4800" dirty="0">
              <a:latin typeface="18thCentury" pitchFamily="2" charset="0"/>
            </a:endParaRPr>
          </a:p>
        </p:txBody>
      </p:sp>
      <p:sp>
        <p:nvSpPr>
          <p:cNvPr id="3" name="Content Placeholder 2"/>
          <p:cNvSpPr>
            <a:spLocks noGrp="1"/>
          </p:cNvSpPr>
          <p:nvPr>
            <p:ph idx="1"/>
          </p:nvPr>
        </p:nvSpPr>
        <p:spPr/>
        <p:txBody>
          <a:bodyPr>
            <a:normAutofit/>
          </a:bodyPr>
          <a:lstStyle/>
          <a:p>
            <a:r>
              <a:rPr lang="en-US" sz="3600" dirty="0" smtClean="0">
                <a:latin typeface="18thCentury" pitchFamily="2" charset="0"/>
              </a:rPr>
              <a:t>High-level of long-term debt reduces the cash flow in the business</a:t>
            </a:r>
          </a:p>
          <a:p>
            <a:r>
              <a:rPr lang="en-US" sz="3600" dirty="0" smtClean="0">
                <a:latin typeface="18thCentury" pitchFamily="2" charset="0"/>
              </a:rPr>
              <a:t>The cash generated from investment activities is lower than organizational expenditure on investment</a:t>
            </a:r>
          </a:p>
          <a:p>
            <a:r>
              <a:rPr lang="en-US" sz="3600" dirty="0" smtClean="0">
                <a:latin typeface="18thCentury" pitchFamily="2" charset="0"/>
              </a:rPr>
              <a:t>The company has low financing activities which has reduced chances of revenue maximization.</a:t>
            </a:r>
          </a:p>
        </p:txBody>
      </p:sp>
    </p:spTree>
    <p:extLst>
      <p:ext uri="{BB962C8B-B14F-4D97-AF65-F5344CB8AC3E}">
        <p14:creationId xmlns:p14="http://schemas.microsoft.com/office/powerpoint/2010/main" val="3193667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7959" y="233818"/>
            <a:ext cx="8911687" cy="1280890"/>
          </a:xfrm>
        </p:spPr>
        <p:txBody>
          <a:bodyPr>
            <a:normAutofit/>
          </a:bodyPr>
          <a:lstStyle/>
          <a:p>
            <a:pPr algn="ctr"/>
            <a:r>
              <a:rPr lang="en-US" sz="4800" dirty="0" smtClean="0">
                <a:latin typeface="18thCentury" pitchFamily="2" charset="0"/>
              </a:rPr>
              <a:t>Screenshot</a:t>
            </a:r>
            <a:endParaRPr lang="en-US" sz="4800" dirty="0">
              <a:latin typeface="18thCentury" pitchFamily="2" charset="0"/>
            </a:endParaRPr>
          </a:p>
        </p:txBody>
      </p:sp>
      <p:pic>
        <p:nvPicPr>
          <p:cNvPr id="4" name="Content Placeholder 3"/>
          <p:cNvPicPr>
            <a:picLocks noGrp="1" noChangeAspect="1"/>
          </p:cNvPicPr>
          <p:nvPr>
            <p:ph idx="1"/>
          </p:nvPr>
        </p:nvPicPr>
        <p:blipFill>
          <a:blip r:embed="rId2"/>
          <a:stretch>
            <a:fillRect/>
          </a:stretch>
        </p:blipFill>
        <p:spPr>
          <a:xfrm>
            <a:off x="735980" y="997506"/>
            <a:ext cx="11206976" cy="5750686"/>
          </a:xfrm>
          <a:prstGeom prst="rect">
            <a:avLst/>
          </a:prstGeom>
        </p:spPr>
      </p:pic>
    </p:spTree>
    <p:extLst>
      <p:ext uri="{BB962C8B-B14F-4D97-AF65-F5344CB8AC3E}">
        <p14:creationId xmlns:p14="http://schemas.microsoft.com/office/powerpoint/2010/main" val="1095815501"/>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58</TotalTime>
  <Words>456</Words>
  <Application>Microsoft Office PowerPoint</Application>
  <PresentationFormat>Widescreen</PresentationFormat>
  <Paragraphs>64</Paragraphs>
  <Slides>7</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18thCentury</vt:lpstr>
      <vt:lpstr>Arial</vt:lpstr>
      <vt:lpstr>Calibri</vt:lpstr>
      <vt:lpstr>Century Gothic</vt:lpstr>
      <vt:lpstr>Wingdings 3</vt:lpstr>
      <vt:lpstr>Wisp</vt:lpstr>
      <vt:lpstr>Target Corporation</vt:lpstr>
      <vt:lpstr>Sources of cash </vt:lpstr>
      <vt:lpstr>Uses of Cash </vt:lpstr>
      <vt:lpstr>Net income vs. Cash-Flow</vt:lpstr>
      <vt:lpstr>Financial strengths </vt:lpstr>
      <vt:lpstr>Financial Weaknesses </vt:lpstr>
      <vt:lpstr>Screenshot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Target Corporation</dc:title>
  <dc:creator>ASUS</dc:creator>
  <cp:lastModifiedBy>ASUS</cp:lastModifiedBy>
  <cp:revision>37</cp:revision>
  <dcterms:created xsi:type="dcterms:W3CDTF">2021-04-21T14:13:01Z</dcterms:created>
  <dcterms:modified xsi:type="dcterms:W3CDTF">2021-04-21T15:11:42Z</dcterms:modified>
</cp:coreProperties>
</file>